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674BE71-E9F2-4FCB-8F49-C0E091BDE94D}" type="datetimeFigureOut">
              <a:rPr lang="ro-RO"/>
              <a:pPr>
                <a:defRPr/>
              </a:pPr>
              <a:t>22.09.2012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o-RO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o-RO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52C8961-7C87-4A12-9115-9E9BDAD33673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o-RO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1E1CFC-8942-4F8E-ACB3-CBE614BAF39D}" type="slidenum">
              <a:rPr lang="ro-RO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o-R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65B98-C934-42BD-A6B3-410D18F9A6D7}" type="datetimeFigureOut">
              <a:rPr lang="en-US"/>
              <a:pPr>
                <a:defRPr/>
              </a:pPr>
              <a:t>9/22/2012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E63F6-333A-47A1-86D9-8BCB3F8E35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9629D-CC75-4CD7-A6A1-4C66B84A13B8}" type="datetimeFigureOut">
              <a:rPr lang="en-US"/>
              <a:pPr>
                <a:defRPr/>
              </a:pPr>
              <a:t>9/22/2012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CE43F-518A-4EF3-80A3-69D6D9440B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684CD-0750-4658-85D3-342D37E4BE99}" type="datetimeFigureOut">
              <a:rPr lang="en-US"/>
              <a:pPr>
                <a:defRPr/>
              </a:pPr>
              <a:t>9/22/2012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D89E-6C0E-4FCB-97E7-982A84ACF8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A2AF2-5612-420D-ABB0-D1FC2B796FF4}" type="datetimeFigureOut">
              <a:rPr lang="en-US"/>
              <a:pPr>
                <a:defRPr/>
              </a:pPr>
              <a:t>9/22/2012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1C605-78E3-4CED-A837-6BB8A49365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21B67-C7EE-43DC-9C2F-DC90DAC97199}" type="datetimeFigureOut">
              <a:rPr lang="en-US"/>
              <a:pPr>
                <a:defRPr/>
              </a:pPr>
              <a:t>9/22/2012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A5802-19A0-44F9-96CE-698C237B57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864D6-222E-4557-98CC-8B22CB20B048}" type="datetimeFigureOut">
              <a:rPr lang="en-US"/>
              <a:pPr>
                <a:defRPr/>
              </a:pPr>
              <a:t>9/22/2012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3137B-6F01-4D6D-87D0-E097D7DE7A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06667-ED58-403B-8C41-F668DC800A7A}" type="datetimeFigureOut">
              <a:rPr lang="en-US"/>
              <a:pPr>
                <a:defRPr/>
              </a:pPr>
              <a:t>9/22/2012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85BAF-1D2A-441C-872C-6ED2A975F2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E12E2-C5CA-49B1-BDFE-96C6FC620BC9}" type="datetimeFigureOut">
              <a:rPr lang="en-US"/>
              <a:pPr>
                <a:defRPr/>
              </a:pPr>
              <a:t>9/22/2012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D14D4-A885-4F89-A879-0D2B6637F4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0D8FB-3ECF-412A-91D4-B4FAA083D005}" type="datetimeFigureOut">
              <a:rPr lang="en-US"/>
              <a:pPr>
                <a:defRPr/>
              </a:pPr>
              <a:t>9/22/2012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3F392-203F-456A-B55C-596A816B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F71B4-1915-4C9F-B83E-0B4825E3CBA8}" type="datetimeFigureOut">
              <a:rPr lang="en-US"/>
              <a:pPr>
                <a:defRPr/>
              </a:pPr>
              <a:t>9/22/2012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2697E-F685-4F08-A762-29AA3395A6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012DD-E3A3-4175-B30C-BD1BE5711B1F}" type="datetimeFigureOut">
              <a:rPr lang="en-US"/>
              <a:pPr>
                <a:defRPr/>
              </a:pPr>
              <a:t>9/22/2012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D12B-2F82-491C-958A-13199965DC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A72A65-DF4D-49C7-BACE-3B127BD956E9}" type="datetimeFigureOut">
              <a:rPr lang="en-US"/>
              <a:pPr>
                <a:defRPr/>
              </a:pPr>
              <a:t>9/22/2012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344DC4-67CD-4D03-8EF7-A21111AA56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3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000">
              <a:schemeClr val="bg1">
                <a:lumMod val="50000"/>
                <a:alpha val="53000"/>
              </a:schemeClr>
            </a:gs>
            <a:gs pos="0">
              <a:schemeClr val="bg1">
                <a:lumMod val="65000"/>
              </a:schemeClr>
            </a:gs>
            <a:gs pos="0">
              <a:schemeClr val="bg1">
                <a:lumMod val="65000"/>
                <a:alpha val="70000"/>
              </a:schemeClr>
            </a:gs>
            <a:gs pos="100000">
              <a:srgbClr val="FFEBFA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/>
          <p:cNvSpPr txBox="1">
            <a:spLocks noChangeArrowheads="1"/>
          </p:cNvSpPr>
          <p:nvPr/>
        </p:nvSpPr>
        <p:spPr bwMode="auto">
          <a:xfrm>
            <a:off x="990600" y="2057400"/>
            <a:ext cx="6705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sz="40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Petrache</a:t>
            </a:r>
            <a:r>
              <a:rPr lang="en-AU" sz="4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40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Poenaru</a:t>
            </a:r>
            <a:r>
              <a:rPr lang="en-AU" sz="4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his Magic Pump</a:t>
            </a:r>
            <a:endParaRPr lang="ro-RO" sz="4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4572000" y="5486400"/>
            <a:ext cx="411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b="1" dirty="0">
                <a:solidFill>
                  <a:schemeClr val="bg1"/>
                </a:solidFill>
                <a:latin typeface="Book Antiqua" pitchFamily="18" charset="0"/>
              </a:rPr>
              <a:t>Project Realised by: </a:t>
            </a:r>
            <a:r>
              <a:rPr lang="en-AU" b="1" dirty="0" err="1">
                <a:solidFill>
                  <a:schemeClr val="bg1"/>
                </a:solidFill>
                <a:latin typeface="Book Antiqua" pitchFamily="18" charset="0"/>
              </a:rPr>
              <a:t>Mihai</a:t>
            </a:r>
            <a:r>
              <a:rPr lang="en-A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en-AU" b="1" dirty="0" err="1">
                <a:solidFill>
                  <a:schemeClr val="bg1"/>
                </a:solidFill>
                <a:latin typeface="Book Antiqua" pitchFamily="18" charset="0"/>
              </a:rPr>
              <a:t>Claudiu</a:t>
            </a:r>
            <a:endParaRPr lang="ro-RO" b="1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2133600" y="228600"/>
            <a:ext cx="4800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sz="4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Conclusions:</a:t>
            </a:r>
            <a:endParaRPr lang="ro-RO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152400" y="4953000"/>
            <a:ext cx="89916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Petrache</a:t>
            </a:r>
            <a:r>
              <a:rPr lang="en-A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Poenaru</a:t>
            </a:r>
            <a:r>
              <a:rPr lang="en-A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Born:	                  January 10, 1799   </a:t>
            </a:r>
            <a:r>
              <a:rPr lang="en-US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Băneşti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Wallachia</a:t>
            </a:r>
          </a:p>
          <a:p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Died:	                  October 2, 1875 (aged 76)</a:t>
            </a:r>
          </a:p>
          <a:p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Nationality:	  </a:t>
            </a:r>
            <a:r>
              <a:rPr lang="en-US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Wallachian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Romanian</a:t>
            </a:r>
          </a:p>
          <a:p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Occupation:	   Inventor, mathematician, physicist, teacher,  politician</a:t>
            </a:r>
          </a:p>
          <a:p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Known for:	   Inventing the fountain pen</a:t>
            </a:r>
            <a:endParaRPr lang="ro-RO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2" descr="C:\Users\Klaus409\Desktop\Carol_Popp_de_Szathmáry_-_Petrache_Poenaru,_portret_aşeza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990600"/>
            <a:ext cx="220345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3" descr="C:\Users\Klaus409\Desktop\imagine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1143000"/>
            <a:ext cx="2459038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4" descr="C:\Users\Klaus409\Desktop\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1143000"/>
            <a:ext cx="2619375" cy="330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381000"/>
            <a:ext cx="7865789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Project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Realised</a:t>
            </a:r>
            <a:r>
              <a:rPr lang="en-US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 by: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Mihai</a:t>
            </a:r>
            <a:r>
              <a:rPr lang="en-US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Claudiu</a:t>
            </a:r>
            <a:endParaRPr lang="en-US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819400"/>
            <a:ext cx="7039106" cy="258532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Senchea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High School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From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Fagaras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609600" y="457200"/>
            <a:ext cx="822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36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Petrache</a:t>
            </a:r>
            <a:r>
              <a:rPr lang="en-AU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Poenaru</a:t>
            </a:r>
            <a:r>
              <a:rPr lang="en-AU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his Magic Pump</a:t>
            </a:r>
            <a:endParaRPr lang="ro-RO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o-RO" sz="3600" dirty="0">
              <a:latin typeface="Book Antiqua" pitchFamily="18" charset="0"/>
            </a:endParaRPr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457200" y="2133600"/>
            <a:ext cx="510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Who was Petrache Poenaru?</a:t>
            </a:r>
            <a:endParaRPr lang="ro-RO" sz="2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457200" y="2819400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Why did you do a  presentation about him?</a:t>
            </a:r>
            <a:endParaRPr lang="ro-RO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457200" y="3505200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What is this Magic Pump</a:t>
            </a:r>
            <a:r>
              <a:rPr lang="en-AU" sz="2800" b="1" dirty="0">
                <a:solidFill>
                  <a:schemeClr val="bg1"/>
                </a:solidFill>
                <a:latin typeface="Book Antiqua" pitchFamily="18" charset="0"/>
              </a:rPr>
              <a:t>?</a:t>
            </a:r>
            <a:endParaRPr lang="ro-RO" sz="2800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4102" name="TextBox 6"/>
          <p:cNvSpPr txBox="1">
            <a:spLocks noChangeArrowheads="1"/>
          </p:cNvSpPr>
          <p:nvPr/>
        </p:nvSpPr>
        <p:spPr bwMode="auto">
          <a:xfrm>
            <a:off x="457200" y="4191000"/>
            <a:ext cx="701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Why include it in this presentation?</a:t>
            </a:r>
            <a:endParaRPr lang="ro-RO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/>
      <p:bldP spid="4100" grpId="0"/>
      <p:bldP spid="4101" grpId="0"/>
      <p:bldP spid="41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-152400" y="762000"/>
            <a:ext cx="571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Who was </a:t>
            </a:r>
            <a:r>
              <a:rPr lang="en-A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Petrache</a:t>
            </a:r>
            <a:r>
              <a:rPr lang="en-A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Poenaru</a:t>
            </a:r>
            <a:r>
              <a:rPr lang="en-A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o-RO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Klaus409\Desktop\Carol_Popp_de_Szathmáry_-_Petrache_Poenaru,_portret_aşeza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524000"/>
            <a:ext cx="3022600" cy="487911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>
                <a:lumMod val="5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3733800" y="1600200"/>
            <a:ext cx="49530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A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mathematician</a:t>
            </a:r>
          </a:p>
          <a:p>
            <a:pPr>
              <a:buFont typeface="Wingdings" pitchFamily="2" charset="2"/>
              <a:buChar char="q"/>
            </a:pPr>
            <a:r>
              <a:rPr lang="en-A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physicist</a:t>
            </a:r>
          </a:p>
          <a:p>
            <a:pPr>
              <a:buFont typeface="Wingdings" pitchFamily="2" charset="2"/>
              <a:buChar char="q"/>
            </a:pPr>
            <a:r>
              <a:rPr lang="en-A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 engineer</a:t>
            </a:r>
          </a:p>
          <a:p>
            <a:pPr>
              <a:buFont typeface="Wingdings" pitchFamily="2" charset="2"/>
              <a:buChar char="q"/>
            </a:pPr>
            <a:r>
              <a:rPr lang="en-A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 inventor</a:t>
            </a:r>
          </a:p>
          <a:p>
            <a:pPr>
              <a:buFont typeface="Wingdings" pitchFamily="2" charset="2"/>
              <a:buChar char="q"/>
            </a:pPr>
            <a:r>
              <a:rPr lang="en-A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teacher</a:t>
            </a:r>
          </a:p>
          <a:p>
            <a:pPr>
              <a:buFont typeface="Wingdings" pitchFamily="2" charset="2"/>
              <a:buChar char="q"/>
            </a:pPr>
            <a:r>
              <a:rPr lang="en-A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Organizer of the educational system</a:t>
            </a:r>
          </a:p>
          <a:p>
            <a:pPr>
              <a:buFont typeface="Wingdings" pitchFamily="2" charset="2"/>
              <a:buChar char="q"/>
            </a:pPr>
            <a:r>
              <a:rPr lang="en-A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politician</a:t>
            </a:r>
          </a:p>
          <a:p>
            <a:pPr>
              <a:buFont typeface="Wingdings" pitchFamily="2" charset="2"/>
              <a:buChar char="q"/>
            </a:pPr>
            <a:r>
              <a:rPr lang="en-A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 agronomist</a:t>
            </a:r>
          </a:p>
          <a:p>
            <a:pPr>
              <a:buFont typeface="Wingdings" pitchFamily="2" charset="2"/>
              <a:buChar char="q"/>
            </a:pPr>
            <a:r>
              <a:rPr lang="en-A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zoo technologist</a:t>
            </a:r>
          </a:p>
          <a:p>
            <a:pPr>
              <a:buFont typeface="Wingdings" pitchFamily="2" charset="2"/>
              <a:buChar char="q"/>
            </a:pPr>
            <a:r>
              <a:rPr lang="en-A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founder of Philharmonic Society</a:t>
            </a:r>
          </a:p>
          <a:p>
            <a:pPr>
              <a:buFont typeface="Wingdings" pitchFamily="2" charset="2"/>
              <a:buChar char="q"/>
            </a:pPr>
            <a:r>
              <a:rPr lang="en-A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Founder of Botanical Gardens</a:t>
            </a:r>
          </a:p>
          <a:p>
            <a:pPr>
              <a:buFont typeface="Wingdings" pitchFamily="2" charset="2"/>
              <a:buChar char="q"/>
            </a:pPr>
            <a:r>
              <a:rPr lang="en-A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Founder of National Museum of Antiquities in Bucharest</a:t>
            </a:r>
            <a:endParaRPr lang="ro-RO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609600" y="762000"/>
            <a:ext cx="79248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Why did you do a  presentation about him?</a:t>
            </a:r>
          </a:p>
          <a:p>
            <a:pPr algn="ctr"/>
            <a:r>
              <a:rPr lang="en-A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</a:p>
          <a:p>
            <a:pPr algn="ctr"/>
            <a:r>
              <a:rPr lang="en-A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What is this “Magic Pump”?</a:t>
            </a:r>
            <a:endParaRPr lang="ro-RO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o-RO" dirty="0">
              <a:latin typeface="Book Antiqua" pitchFamily="18" charset="0"/>
            </a:endParaRP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1447800" y="3505200"/>
            <a:ext cx="6248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While being 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student in Paris,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Petrache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Poenaru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invented the world's first fountain pen, an invention for which the French Government issued a patent on May 25, 1827.</a:t>
            </a:r>
            <a:endParaRPr lang="ro-RO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0" y="304800"/>
            <a:ext cx="8991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Why include it (the “Magic Pump”) in this presentation?</a:t>
            </a:r>
            <a:endParaRPr lang="ro-RO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Klaus409\Desktop\Stipula_fountain_p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2590800"/>
            <a:ext cx="4285878" cy="2860158"/>
          </a:xfrm>
          <a:prstGeom prst="roundRect">
            <a:avLst>
              <a:gd name="adj" fmla="val 11111"/>
            </a:avLst>
          </a:prstGeom>
          <a:ln w="190500" cap="rnd">
            <a:solidFill>
              <a:schemeClr val="tx1">
                <a:lumMod val="50000"/>
              </a:schemeClr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5486400" y="1524000"/>
            <a:ext cx="3505200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was the first writing instrument that:</a:t>
            </a:r>
          </a:p>
          <a:p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Held ink in a reservoir and delivered it to the nib</a:t>
            </a:r>
          </a:p>
          <a:p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Would not stain his hands or clothes of the user</a:t>
            </a:r>
          </a:p>
          <a:p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Which could be held upside-down without leaking</a:t>
            </a:r>
          </a:p>
          <a:p>
            <a:endParaRPr lang="en-US" dirty="0">
              <a:latin typeface="Book Antiqua" pitchFamily="18" charset="0"/>
            </a:endParaRPr>
          </a:p>
          <a:p>
            <a:endParaRPr lang="en-US" dirty="0">
              <a:latin typeface="Book Antiqua" pitchFamily="18" charset="0"/>
            </a:endParaRPr>
          </a:p>
          <a:p>
            <a:endParaRPr lang="en-US" dirty="0">
              <a:latin typeface="Book Antiqua" pitchFamily="18" charset="0"/>
            </a:endParaRPr>
          </a:p>
          <a:p>
            <a:endParaRPr lang="ro-RO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laus409\Desktop\45_35a36bace149a0ec0ff79e9aba898a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609600"/>
            <a:ext cx="5959475" cy="28828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2514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fountain pen holds its ink in a internal reservoir which is drawn through a feed to the nib by way of gravity and capillary action.</a:t>
            </a:r>
            <a:endParaRPr lang="ro-RO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95600" y="3810000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fountain pen requires little to no pressure to write.</a:t>
            </a:r>
            <a:endParaRPr lang="ro-RO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95600" y="4953000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After three key inventions happened in the 1850′s the fountain pen finally become popular as a writing instrument. </a:t>
            </a:r>
            <a:endParaRPr lang="ro-RO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457200" y="762000"/>
            <a:ext cx="6019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little bit more about the previous “versions” :</a:t>
            </a:r>
            <a:endParaRPr lang="ro-RO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3048000" y="2209800"/>
            <a:ext cx="59436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earliest historical record of a reservoir pen dates to the 10th century.</a:t>
            </a:r>
          </a:p>
          <a:p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Deliciae Physico-Mathematicae (a 1636 magazine), German inventor Daniel Schwenter described a pen made from two quills. </a:t>
            </a:r>
          </a:p>
          <a:p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AU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1828 Josiah Mason improved a cheap, efficient slip-in nib in Birmingham, England, which could be added to a fountain pen and in 1830, with the invention of a new machine, William Joseph Gillott, William Mitchell and James Stephen Perry devised a way to mass manufacture robust, cheap steel pen nibs.</a:t>
            </a:r>
            <a:endParaRPr lang="ro-RO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Klaus409\Desktop\US6844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09800"/>
            <a:ext cx="2490046" cy="3489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0" y="609600"/>
            <a:ext cx="6096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Petrache</a:t>
            </a:r>
            <a:r>
              <a:rPr lang="en-A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Poenaru’s</a:t>
            </a:r>
            <a:r>
              <a:rPr lang="en-A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A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influence</a:t>
            </a:r>
            <a:endParaRPr lang="ro-RO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381000" y="2133600"/>
            <a:ext cx="36576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Progress in developing a reliable pen was slow until the mid-19</a:t>
            </a:r>
            <a:r>
              <a:rPr lang="en-US" sz="2400" b="1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century   when the Romanian inventor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Petrache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Poenaru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received a French patent for the invention of the first fountain pen with a replaceable ink cartridge.</a:t>
            </a:r>
            <a:endParaRPr lang="ro-RO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Klaus409\Desktop\Duofol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3352800"/>
            <a:ext cx="1062147" cy="31623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9" name="Picture 3" descr="C:\Users\Klaus409\Desktop\800px-Parker-Big-Red-Duofol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1143000"/>
            <a:ext cx="2802378" cy="17478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0" name="Picture 4" descr="C:\Users\Klaus409\Desktop\772px-Visconti-detail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3429000"/>
            <a:ext cx="3004641" cy="23352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838200" y="1828800"/>
            <a:ext cx="4800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few more things about</a:t>
            </a:r>
          </a:p>
          <a:p>
            <a:pPr algn="ctr"/>
            <a:r>
              <a:rPr lang="en-A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Petrache</a:t>
            </a:r>
            <a:r>
              <a:rPr lang="en-A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Poenaru</a:t>
            </a:r>
            <a:r>
              <a:rPr lang="en-A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o-RO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457200" y="4038600"/>
            <a:ext cx="8077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2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Birth and youth:</a:t>
            </a:r>
          </a:p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 was born in 1799 in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Băneşti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Vâlcea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County.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Poenaru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attended the secondary school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Obedeanu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Craiova and worked as a copyist at the office of the bishop of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Râmnicu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Vâlcea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Later on, between 1820 and 1821, he taught Greek language at the Metropolitan School in Bucharest.</a:t>
            </a:r>
            <a:endParaRPr lang="ro-RO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Klaus409\Desktop\imagin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381000"/>
            <a:ext cx="2590800" cy="3572796"/>
          </a:xfrm>
          <a:prstGeom prst="ellipse">
            <a:avLst/>
          </a:prstGeom>
          <a:ln w="190500" cap="rnd">
            <a:solidFill>
              <a:schemeClr val="tx1">
                <a:lumMod val="50000"/>
              </a:schemeClr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165</TotalTime>
  <Words>489</Words>
  <Application>Microsoft Office PowerPoint</Application>
  <PresentationFormat>On-screen Show (4:3)</PresentationFormat>
  <Paragraphs>62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Klaus409</dc:creator>
  <cp:lastModifiedBy>Klaus409</cp:lastModifiedBy>
  <cp:revision>21</cp:revision>
  <dcterms:created xsi:type="dcterms:W3CDTF">2006-08-16T00:00:00Z</dcterms:created>
  <dcterms:modified xsi:type="dcterms:W3CDTF">2012-09-22T22:31:24Z</dcterms:modified>
</cp:coreProperties>
</file>